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x="18288000" cy="10287000"/>
  <p:notesSz cx="6858000" cy="9144000"/>
  <p:embeddedFontLst>
    <p:embeddedFont>
      <p:font typeface="Baloo" charset="1" panose="03080902040302020200"/>
      <p:regular r:id="rId38"/>
    </p:embeddedFont>
    <p:embeddedFont>
      <p:font typeface="Clear Sans" charset="1" panose="020B0503030202020304"/>
      <p:regular r:id="rId39"/>
    </p:embeddedFont>
    <p:embeddedFont>
      <p:font typeface="Arimo" charset="1" panose="020B0604020202020204"/>
      <p:regular r:id="rId40"/>
    </p:embeddedFont>
    <p:embeddedFont>
      <p:font typeface="DejaVu Serif Bold" charset="1" panose="02060803050605020204"/>
      <p:regular r:id="rId41"/>
    </p:embeddedFont>
    <p:embeddedFont>
      <p:font typeface="Clear Sans Bold" charset="1" panose="020B0803030202020304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gif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gif>
</file>

<file path=ppt/media/image5.gif>
</file>

<file path=ppt/media/image6.gif>
</file>

<file path=ppt/media/image7.png>
</file>

<file path=ppt/media/image8.sv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1.gif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5.gif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27.gif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gif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3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gif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gif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gif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3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27.gif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Relationship Id="rId7" Target="../media/image36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6.gif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27.gif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27.gif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1.gif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5.gif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5.gif" Type="http://schemas.openxmlformats.org/officeDocument/2006/relationships/image"/><Relationship Id="rId4" Target="../media/image27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5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5.gif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80050" y="3798169"/>
            <a:ext cx="15327900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AEF"/>
                </a:solidFill>
                <a:latin typeface="Baloo"/>
              </a:rPr>
              <a:t>Identity and Access </a:t>
            </a:r>
          </a:p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AEF"/>
                </a:solidFill>
                <a:latin typeface="Baloo"/>
              </a:rPr>
              <a:t>Management System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80050" y="70783"/>
            <a:ext cx="15327900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FFFAEF"/>
                </a:solidFill>
                <a:latin typeface="Clear Sans"/>
              </a:rPr>
              <a:t>Samsung R&amp;D Vietnam (SRV)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2310738" y="4172522"/>
            <a:ext cx="3803740" cy="8425216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6356600" y="9076225"/>
            <a:ext cx="902700" cy="182075"/>
            <a:chOff x="0" y="0"/>
            <a:chExt cx="2128209" cy="4292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-5080"/>
              <a:ext cx="2128209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209">
                  <a:moveTo>
                    <a:pt x="2110429" y="187960"/>
                  </a:moveTo>
                  <a:lnTo>
                    <a:pt x="1848809" y="11430"/>
                  </a:lnTo>
                  <a:cubicBezTo>
                    <a:pt x="1831029" y="0"/>
                    <a:pt x="1808169" y="3810"/>
                    <a:pt x="1795469" y="21590"/>
                  </a:cubicBezTo>
                  <a:cubicBezTo>
                    <a:pt x="1784039" y="39370"/>
                    <a:pt x="1787849" y="62230"/>
                    <a:pt x="1805629" y="74930"/>
                  </a:cubicBezTo>
                  <a:lnTo>
                    <a:pt x="196437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379" y="257810"/>
                  </a:lnTo>
                  <a:lnTo>
                    <a:pt x="1805629" y="364490"/>
                  </a:lnTo>
                  <a:cubicBezTo>
                    <a:pt x="1787849" y="375920"/>
                    <a:pt x="1784039" y="400050"/>
                    <a:pt x="1795469" y="417830"/>
                  </a:cubicBezTo>
                  <a:cubicBezTo>
                    <a:pt x="1803089" y="429260"/>
                    <a:pt x="1814519" y="434340"/>
                    <a:pt x="1827219" y="434340"/>
                  </a:cubicBezTo>
                  <a:cubicBezTo>
                    <a:pt x="1834839" y="434340"/>
                    <a:pt x="1842459" y="431800"/>
                    <a:pt x="1848809" y="427990"/>
                  </a:cubicBezTo>
                  <a:lnTo>
                    <a:pt x="2111699" y="251460"/>
                  </a:lnTo>
                  <a:cubicBezTo>
                    <a:pt x="2121859" y="243840"/>
                    <a:pt x="2128209" y="232410"/>
                    <a:pt x="2128209" y="219710"/>
                  </a:cubicBezTo>
                  <a:cubicBezTo>
                    <a:pt x="2128209" y="207010"/>
                    <a:pt x="2121859" y="195580"/>
                    <a:pt x="2110429" y="187960"/>
                  </a:cubicBezTo>
                  <a:close/>
                </a:path>
              </a:pathLst>
            </a:custGeom>
            <a:solidFill>
              <a:srgbClr val="FFFAEF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7094170">
            <a:off x="14148180" y="-2590072"/>
            <a:ext cx="7036829" cy="7237544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480050" y="9329285"/>
            <a:ext cx="15327900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AEF"/>
                </a:solidFill>
                <a:latin typeface="Clear Sans"/>
              </a:rPr>
              <a:t>Ha Noi, May 25th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3468258" cy="3089052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6667301" y="4691928"/>
            <a:ext cx="4757851" cy="2514954"/>
            <a:chOff x="0" y="0"/>
            <a:chExt cx="6343801" cy="335327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33383"/>
              <a:ext cx="6343801" cy="22514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Clear Sans"/>
                </a:rPr>
                <a:t>OpenID Connect is an interoperable authentication protocol based on the OAuth 2.0 framework of specifications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38100"/>
              <a:ext cx="6343801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OpenID Connect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599222" y="4691928"/>
            <a:ext cx="4757851" cy="2520881"/>
            <a:chOff x="0" y="0"/>
            <a:chExt cx="6343801" cy="336117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133383"/>
              <a:ext cx="6343801" cy="22514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Clear Sans"/>
                </a:rPr>
                <a:t>Keycloak is an open-source tool that acts as an Identity and Access Management (IAM) server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38100"/>
              <a:ext cx="6343801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Key Kloak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3"/>
          <a:srcRect l="70477" t="23497" r="0" b="0"/>
          <a:stretch>
            <a:fillRect/>
          </a:stretch>
        </p:blipFill>
        <p:spPr>
          <a:xfrm flipH="true" flipV="false" rot="-5400000">
            <a:off x="12514025" y="4513025"/>
            <a:ext cx="3215480" cy="833247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 rot="0">
            <a:off x="2280959" y="2458408"/>
            <a:ext cx="1929564" cy="192956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041613" y="2377446"/>
            <a:ext cx="2009227" cy="200922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820907" y="2377446"/>
            <a:ext cx="2202985" cy="2202985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66926" t="0" r="-66926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2766577" y="342900"/>
            <a:ext cx="1275484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 </a:t>
            </a:r>
            <a:r>
              <a:rPr lang="en-US" sz="9000">
                <a:solidFill>
                  <a:srgbClr val="000000"/>
                </a:solidFill>
                <a:latin typeface="Baloo"/>
              </a:rPr>
              <a:t>Current Solutions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30927" y="4691928"/>
            <a:ext cx="4629628" cy="3806756"/>
            <a:chOff x="0" y="0"/>
            <a:chExt cx="6172837" cy="5075674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1133383"/>
              <a:ext cx="6172837" cy="3965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Clear Sans"/>
                </a:rPr>
                <a:t>OAuth 2.0 is the industry-standard protocol for authorization. OAuth 2.0 focuses on client developer simplicity while providing specific authorization flows for web applications,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38100"/>
              <a:ext cx="617283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 OAuth2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1041561" y="-1041561"/>
            <a:ext cx="4331879" cy="641500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981091" y="1781037"/>
            <a:ext cx="10592420" cy="7940321"/>
          </a:xfrm>
          <a:custGeom>
            <a:avLst/>
            <a:gdLst/>
            <a:ahLst/>
            <a:cxnLst/>
            <a:rect r="r" b="b" t="t" l="l"/>
            <a:pathLst>
              <a:path h="7940321" w="10592420">
                <a:moveTo>
                  <a:pt x="0" y="0"/>
                </a:moveTo>
                <a:lnTo>
                  <a:pt x="10592421" y="0"/>
                </a:lnTo>
                <a:lnTo>
                  <a:pt x="10592421" y="7940321"/>
                </a:lnTo>
                <a:lnTo>
                  <a:pt x="0" y="7940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415001" y="563793"/>
            <a:ext cx="5087567" cy="670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2"/>
              </a:lnSpc>
            </a:pPr>
            <a:r>
              <a:rPr lang="en-US" sz="4224">
                <a:solidFill>
                  <a:srgbClr val="FFFAEF"/>
                </a:solidFill>
                <a:latin typeface="Baloo"/>
              </a:rPr>
              <a:t>OAuth 2 Flow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1041561" y="-1041561"/>
            <a:ext cx="4331879" cy="641500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2181752" y="3093366"/>
            <a:ext cx="14400993" cy="6048923"/>
          </a:xfrm>
          <a:custGeom>
            <a:avLst/>
            <a:gdLst/>
            <a:ahLst/>
            <a:cxnLst/>
            <a:rect r="r" b="b" t="t" l="l"/>
            <a:pathLst>
              <a:path h="6048923" w="14400993">
                <a:moveTo>
                  <a:pt x="0" y="0"/>
                </a:moveTo>
                <a:lnTo>
                  <a:pt x="14400993" y="0"/>
                </a:lnTo>
                <a:lnTo>
                  <a:pt x="14400993" y="6048924"/>
                </a:lnTo>
                <a:lnTo>
                  <a:pt x="0" y="6048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72565" y="552681"/>
            <a:ext cx="5514877" cy="670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2"/>
              </a:lnSpc>
            </a:pPr>
            <a:r>
              <a:rPr lang="en-US" sz="4224">
                <a:solidFill>
                  <a:srgbClr val="FFFAEF"/>
                </a:solidFill>
                <a:latin typeface="Baloo"/>
              </a:rPr>
              <a:t>OpenID Connect Flow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1041561" y="-1041561"/>
            <a:ext cx="4331879" cy="641500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549913" y="2436670"/>
            <a:ext cx="11378089" cy="6521499"/>
          </a:xfrm>
          <a:custGeom>
            <a:avLst/>
            <a:gdLst/>
            <a:ahLst/>
            <a:cxnLst/>
            <a:rect r="r" b="b" t="t" l="l"/>
            <a:pathLst>
              <a:path h="6521499" w="11378089">
                <a:moveTo>
                  <a:pt x="0" y="0"/>
                </a:moveTo>
                <a:lnTo>
                  <a:pt x="11378089" y="0"/>
                </a:lnTo>
                <a:lnTo>
                  <a:pt x="11378089" y="6521499"/>
                </a:lnTo>
                <a:lnTo>
                  <a:pt x="0" y="6521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72565" y="552681"/>
            <a:ext cx="5514877" cy="670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2"/>
              </a:lnSpc>
            </a:pPr>
            <a:r>
              <a:rPr lang="en-US" sz="4224">
                <a:solidFill>
                  <a:srgbClr val="FFFAEF"/>
                </a:solidFill>
                <a:latin typeface="Baloo"/>
              </a:rPr>
              <a:t>KeyCloak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00297"/>
            <a:ext cx="16896933" cy="6465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Using OpenID Connect, OAuth2.0 with Authorization Code Flow to implementing authentication, authorization, Single Sign On.</a:t>
            </a: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Two-factor authentication: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Username and Password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OTP via email</a:t>
            </a: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70477" t="23497" r="0" b="0"/>
          <a:stretch>
            <a:fillRect/>
          </a:stretch>
        </p:blipFill>
        <p:spPr>
          <a:xfrm flipH="true" flipV="false" rot="-5400000">
            <a:off x="14078300" y="6077300"/>
            <a:ext cx="2344348" cy="60750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1988290" cy="177089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098361" y="528638"/>
            <a:ext cx="11152112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>
                <a:solidFill>
                  <a:srgbClr val="000000"/>
                </a:solidFill>
                <a:latin typeface="Baloo"/>
              </a:rPr>
              <a:t>Solution for Project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1807" y="4057112"/>
            <a:ext cx="944438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System Design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73737" y="1309776"/>
            <a:ext cx="8465271" cy="8539996"/>
          </a:xfrm>
          <a:custGeom>
            <a:avLst/>
            <a:gdLst/>
            <a:ahLst/>
            <a:cxnLst/>
            <a:rect r="r" b="b" t="t" l="l"/>
            <a:pathLst>
              <a:path h="8539996" w="8465271">
                <a:moveTo>
                  <a:pt x="0" y="0"/>
                </a:moveTo>
                <a:lnTo>
                  <a:pt x="8465271" y="0"/>
                </a:lnTo>
                <a:lnTo>
                  <a:pt x="8465271" y="8539995"/>
                </a:lnTo>
                <a:lnTo>
                  <a:pt x="0" y="85399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86399" y="241032"/>
            <a:ext cx="6407357" cy="41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604">
                <a:solidFill>
                  <a:srgbClr val="000000"/>
                </a:solidFill>
                <a:latin typeface="Baloo"/>
              </a:rPr>
              <a:t>Use Case Diagram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69468" y="1028700"/>
            <a:ext cx="10363097" cy="8553873"/>
          </a:xfrm>
          <a:custGeom>
            <a:avLst/>
            <a:gdLst/>
            <a:ahLst/>
            <a:cxnLst/>
            <a:rect r="r" b="b" t="t" l="l"/>
            <a:pathLst>
              <a:path h="8553873" w="10363097">
                <a:moveTo>
                  <a:pt x="0" y="0"/>
                </a:moveTo>
                <a:lnTo>
                  <a:pt x="10363097" y="0"/>
                </a:lnTo>
                <a:lnTo>
                  <a:pt x="10363097" y="8553873"/>
                </a:lnTo>
                <a:lnTo>
                  <a:pt x="0" y="8553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86399" y="241032"/>
            <a:ext cx="6407357" cy="41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604">
                <a:solidFill>
                  <a:srgbClr val="000000"/>
                </a:solidFill>
                <a:latin typeface="Baloo"/>
              </a:rPr>
              <a:t>OpenID Connect authorization code flow.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245242" y="818889"/>
            <a:ext cx="13751169" cy="8988132"/>
          </a:xfrm>
          <a:custGeom>
            <a:avLst/>
            <a:gdLst/>
            <a:ahLst/>
            <a:cxnLst/>
            <a:rect r="r" b="b" t="t" l="l"/>
            <a:pathLst>
              <a:path h="8988132" w="13751169">
                <a:moveTo>
                  <a:pt x="0" y="0"/>
                </a:moveTo>
                <a:lnTo>
                  <a:pt x="13751169" y="0"/>
                </a:lnTo>
                <a:lnTo>
                  <a:pt x="13751169" y="8988131"/>
                </a:lnTo>
                <a:lnTo>
                  <a:pt x="0" y="89881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711" y="4151202"/>
            <a:ext cx="4483351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Baloo"/>
              </a:rPr>
              <a:t>Database Design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177303" y="2432006"/>
            <a:ext cx="10776234" cy="6087692"/>
          </a:xfrm>
          <a:custGeom>
            <a:avLst/>
            <a:gdLst/>
            <a:ahLst/>
            <a:cxnLst/>
            <a:rect r="r" b="b" t="t" l="l"/>
            <a:pathLst>
              <a:path h="6087692" w="10776234">
                <a:moveTo>
                  <a:pt x="0" y="0"/>
                </a:moveTo>
                <a:lnTo>
                  <a:pt x="10776234" y="0"/>
                </a:lnTo>
                <a:lnTo>
                  <a:pt x="10776234" y="6087692"/>
                </a:lnTo>
                <a:lnTo>
                  <a:pt x="0" y="60876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711" y="4151202"/>
            <a:ext cx="4483351" cy="162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Baloo"/>
              </a:rPr>
              <a:t>Frontend Design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75620" y="3034396"/>
            <a:ext cx="13187036" cy="536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000000"/>
                </a:solidFill>
                <a:latin typeface="Arimo"/>
              </a:rPr>
              <a:t>Member:</a:t>
            </a:r>
          </a:p>
          <a:p>
            <a:pPr algn="l" marL="1079501" indent="-539750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Arimo"/>
              </a:rPr>
              <a:t>Hoang Thanh Lam</a:t>
            </a:r>
          </a:p>
          <a:p>
            <a:pPr algn="l" marL="1079501" indent="-539750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Arimo"/>
              </a:rPr>
              <a:t>Duong Xuan Bach</a:t>
            </a:r>
          </a:p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000000"/>
                </a:solidFill>
                <a:latin typeface="Arimo"/>
              </a:rPr>
              <a:t>Mentor: </a:t>
            </a:r>
          </a:p>
          <a:p>
            <a:pPr algn="l" marL="1079501" indent="-539750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Arimo"/>
              </a:rPr>
              <a:t>Vu Trung Quan</a:t>
            </a:r>
          </a:p>
          <a:p>
            <a:pPr algn="l" marL="1079501" indent="-539750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Arimo"/>
              </a:rPr>
              <a:t>Vu Khac Chinh</a:t>
            </a:r>
          </a:p>
          <a:p>
            <a:pPr algn="l">
              <a:lnSpc>
                <a:spcPts val="6000"/>
              </a:lnSpc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655377" y="6809666"/>
            <a:ext cx="6229999" cy="695466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6925457" cy="470065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17476" y="647700"/>
            <a:ext cx="3147755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50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Baloo"/>
              </a:rPr>
              <a:t>Group 18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12218" y="345663"/>
            <a:ext cx="10047082" cy="9499597"/>
          </a:xfrm>
          <a:custGeom>
            <a:avLst/>
            <a:gdLst/>
            <a:ahLst/>
            <a:cxnLst/>
            <a:rect r="r" b="b" t="t" l="l"/>
            <a:pathLst>
              <a:path h="9499597" w="10047082">
                <a:moveTo>
                  <a:pt x="0" y="0"/>
                </a:moveTo>
                <a:lnTo>
                  <a:pt x="10047082" y="0"/>
                </a:lnTo>
                <a:lnTo>
                  <a:pt x="10047082" y="9499597"/>
                </a:lnTo>
                <a:lnTo>
                  <a:pt x="0" y="94995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402319" y="3113042"/>
            <a:ext cx="8348714" cy="244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5000">
                <a:solidFill>
                  <a:srgbClr val="000000"/>
                </a:solidFill>
                <a:latin typeface="Baloo"/>
              </a:rPr>
              <a:t>Backend Architecture</a:t>
            </a:r>
          </a:p>
          <a:p>
            <a:pPr algn="ctr">
              <a:lnSpc>
                <a:spcPts val="6500"/>
              </a:lnSpc>
            </a:pPr>
          </a:p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Baloo"/>
              </a:rPr>
              <a:t>3 layer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1807" y="4057112"/>
            <a:ext cx="944438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Development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8937396">
            <a:off x="7972009" y="5738077"/>
            <a:ext cx="8964268" cy="8506586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776060">
            <a:off x="12219516" y="-1981356"/>
            <a:ext cx="8338090" cy="7254138"/>
          </a:xfrm>
          <a:custGeom>
            <a:avLst/>
            <a:gdLst/>
            <a:ahLst/>
            <a:cxnLst/>
            <a:rect r="r" b="b" t="t" l="l"/>
            <a:pathLst>
              <a:path h="7254138" w="8338090">
                <a:moveTo>
                  <a:pt x="0" y="0"/>
                </a:moveTo>
                <a:lnTo>
                  <a:pt x="8338090" y="0"/>
                </a:lnTo>
                <a:lnTo>
                  <a:pt x="8338090" y="7254138"/>
                </a:lnTo>
                <a:lnTo>
                  <a:pt x="0" y="72541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060681" y="4970795"/>
            <a:ext cx="9535607" cy="5020575"/>
            <a:chOff x="30480" y="591820"/>
            <a:chExt cx="23319416" cy="1227786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294093" cy="12276966"/>
            </a:xfrm>
            <a:custGeom>
              <a:avLst/>
              <a:gdLst/>
              <a:ahLst/>
              <a:cxnLst/>
              <a:rect r="r" b="b" t="t" l="l"/>
              <a:pathLst>
                <a:path h="12276966" w="23294093">
                  <a:moveTo>
                    <a:pt x="21808291" y="4276578"/>
                  </a:moveTo>
                  <a:cubicBezTo>
                    <a:pt x="19783042" y="2123214"/>
                    <a:pt x="15702319" y="544830"/>
                    <a:pt x="11354198" y="297180"/>
                  </a:cubicBezTo>
                  <a:cubicBezTo>
                    <a:pt x="7805944" y="0"/>
                    <a:pt x="5471445" y="913616"/>
                    <a:pt x="3564782" y="2172819"/>
                  </a:cubicBezTo>
                  <a:cubicBezTo>
                    <a:pt x="1658119" y="3432022"/>
                    <a:pt x="644333" y="5037187"/>
                    <a:pt x="235098" y="6656344"/>
                  </a:cubicBezTo>
                  <a:cubicBezTo>
                    <a:pt x="24130" y="7511075"/>
                    <a:pt x="0" y="8417956"/>
                    <a:pt x="637357" y="9201459"/>
                  </a:cubicBezTo>
                  <a:cubicBezTo>
                    <a:pt x="1476754" y="10194830"/>
                    <a:pt x="3311335" y="10826976"/>
                    <a:pt x="5178470" y="11220000"/>
                  </a:cubicBezTo>
                  <a:cubicBezTo>
                    <a:pt x="10200899" y="12276966"/>
                    <a:pt x="16367327" y="11867407"/>
                    <a:pt x="20275984" y="9842509"/>
                  </a:cubicBezTo>
                  <a:cubicBezTo>
                    <a:pt x="21499038" y="9209091"/>
                    <a:pt x="22501199" y="8415412"/>
                    <a:pt x="22859281" y="7514891"/>
                  </a:cubicBezTo>
                  <a:cubicBezTo>
                    <a:pt x="23294093" y="6422310"/>
                    <a:pt x="22743020" y="5271221"/>
                    <a:pt x="21808291" y="4276578"/>
                  </a:cubicBezTo>
                  <a:close/>
                </a:path>
              </a:pathLst>
            </a:custGeom>
            <a:blipFill>
              <a:blip r:embed="rId5"/>
              <a:stretch>
                <a:fillRect l="-1239" t="-3445" r="-973" b="-3045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8445760" y="2458141"/>
            <a:ext cx="2204229" cy="1916721"/>
          </a:xfrm>
          <a:custGeom>
            <a:avLst/>
            <a:gdLst/>
            <a:ahLst/>
            <a:cxnLst/>
            <a:rect r="r" b="b" t="t" l="l"/>
            <a:pathLst>
              <a:path h="1916721" w="2204229">
                <a:moveTo>
                  <a:pt x="0" y="0"/>
                </a:moveTo>
                <a:lnTo>
                  <a:pt x="2204229" y="0"/>
                </a:lnTo>
                <a:lnTo>
                  <a:pt x="2204229" y="1916721"/>
                </a:lnTo>
                <a:lnTo>
                  <a:pt x="0" y="19167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13434" y="2047071"/>
            <a:ext cx="3160224" cy="2738861"/>
          </a:xfrm>
          <a:custGeom>
            <a:avLst/>
            <a:gdLst/>
            <a:ahLst/>
            <a:cxnLst/>
            <a:rect r="r" b="b" t="t" l="l"/>
            <a:pathLst>
              <a:path h="2738861" w="3160224">
                <a:moveTo>
                  <a:pt x="0" y="0"/>
                </a:moveTo>
                <a:lnTo>
                  <a:pt x="3160224" y="0"/>
                </a:lnTo>
                <a:lnTo>
                  <a:pt x="3160224" y="2738860"/>
                </a:lnTo>
                <a:lnTo>
                  <a:pt x="0" y="27388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90607"/>
            <a:ext cx="10172854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Technology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6855684"/>
            <a:ext cx="8293143" cy="2129005"/>
            <a:chOff x="0" y="0"/>
            <a:chExt cx="11057524" cy="283867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8248829" cy="788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9"/>
                </a:lnSpc>
              </a:pPr>
              <a:r>
                <a:rPr lang="en-US" sz="3699">
                  <a:solidFill>
                    <a:srgbClr val="000000"/>
                  </a:solidFill>
                  <a:latin typeface="Baloo"/>
                </a:rPr>
                <a:t>Demo Client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060320"/>
              <a:ext cx="11057524" cy="18099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799">
                  <a:solidFill>
                    <a:srgbClr val="000000"/>
                  </a:solidFill>
                  <a:latin typeface="Clear Sans"/>
                </a:rPr>
                <a:t>Se</a:t>
              </a:r>
              <a:r>
                <a:rPr lang="en-US" sz="2799">
                  <a:solidFill>
                    <a:srgbClr val="000000"/>
                  </a:solidFill>
                  <a:latin typeface="Clear Sans"/>
                </a:rPr>
                <a:t>rver Side Client:</a:t>
              </a:r>
            </a:p>
            <a:p>
              <a:pPr algn="l" marL="604519" indent="-302260" lvl="1">
                <a:lnSpc>
                  <a:spcPts val="363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lear Sans"/>
                </a:rPr>
                <a:t>Spring OAuth2 Client</a:t>
              </a:r>
            </a:p>
            <a:p>
              <a:pPr algn="l">
                <a:lnSpc>
                  <a:spcPts val="36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2520937"/>
            <a:ext cx="8293143" cy="4199952"/>
            <a:chOff x="0" y="0"/>
            <a:chExt cx="11057524" cy="559993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38100"/>
              <a:ext cx="11057524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Authorization Server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46139"/>
              <a:ext cx="11057524" cy="5149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F</a:t>
              </a:r>
              <a:r>
                <a:rPr lang="en-US" sz="2999">
                  <a:solidFill>
                    <a:srgbClr val="000000"/>
                  </a:solidFill>
                  <a:latin typeface="Clear Sans"/>
                </a:rPr>
                <a:t>rontEnd:</a:t>
              </a:r>
            </a:p>
            <a:p>
              <a:pPr algn="l" marL="647698" indent="-323849" lvl="1">
                <a:lnSpc>
                  <a:spcPts val="38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ReactJS</a:t>
              </a:r>
            </a:p>
            <a:p>
              <a:pPr algn="l">
                <a:lnSpc>
                  <a:spcPts val="3899"/>
                </a:lnSpc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BackEnd:</a:t>
              </a:r>
            </a:p>
            <a:p>
              <a:pPr algn="l" marL="647698" indent="-323849" lvl="1">
                <a:lnSpc>
                  <a:spcPts val="38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Spring Framework</a:t>
              </a:r>
            </a:p>
            <a:p>
              <a:pPr algn="l" marL="647698" indent="-323849" lvl="1">
                <a:lnSpc>
                  <a:spcPts val="38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Spring Authorization Server</a:t>
              </a:r>
            </a:p>
            <a:p>
              <a:pPr algn="l">
                <a:lnSpc>
                  <a:spcPts val="3899"/>
                </a:lnSpc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Database:</a:t>
              </a:r>
            </a:p>
            <a:p>
              <a:pPr algn="l" marL="647698" indent="-323849" lvl="1">
                <a:lnSpc>
                  <a:spcPts val="38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Clear Sans"/>
                </a:rPr>
                <a:t>MySQL</a:t>
              </a:r>
            </a:p>
            <a:p>
              <a:pPr algn="l">
                <a:lnSpc>
                  <a:spcPts val="3899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19692" y="2166953"/>
            <a:ext cx="12639361" cy="7091347"/>
          </a:xfrm>
          <a:custGeom>
            <a:avLst/>
            <a:gdLst/>
            <a:ahLst/>
            <a:cxnLst/>
            <a:rect r="r" b="b" t="t" l="l"/>
            <a:pathLst>
              <a:path h="7091347" w="12639361">
                <a:moveTo>
                  <a:pt x="0" y="0"/>
                </a:moveTo>
                <a:lnTo>
                  <a:pt x="12639361" y="0"/>
                </a:lnTo>
                <a:lnTo>
                  <a:pt x="12639361" y="7091347"/>
                </a:lnTo>
                <a:lnTo>
                  <a:pt x="0" y="7091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19345" y="342900"/>
            <a:ext cx="944438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Deployment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320369">
            <a:off x="15150611" y="-5394160"/>
            <a:ext cx="10343361" cy="912474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320369">
            <a:off x="-6332984" y="8661802"/>
            <a:ext cx="10343361" cy="912474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1807" y="4057112"/>
            <a:ext cx="944438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Testing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2320369">
            <a:off x="13600206" y="-3533673"/>
            <a:ext cx="10343361" cy="912474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023658" y="1814852"/>
            <a:ext cx="707442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Baloo"/>
              </a:rPr>
              <a:t> Testing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49384" y="1028700"/>
          <a:ext cx="12693549" cy="8600969"/>
        </p:xfrm>
        <a:graphic>
          <a:graphicData uri="http://schemas.openxmlformats.org/drawingml/2006/table">
            <a:tbl>
              <a:tblPr/>
              <a:tblGrid>
                <a:gridCol w="2836277"/>
                <a:gridCol w="9857272"/>
              </a:tblGrid>
              <a:tr h="107154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</a:rPr>
                        <a:t>Specification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294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Login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 Input : 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Username/Email Address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Password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Authentication : 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The login function shall verify the provided username/email address and password against a secure user database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Success :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Generate a secure session token.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Store the session token on the user's client(Local storage).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Redirect the user to the application's main dashboard or homepage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Failure :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Display error message to the user.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Keep the user on the login page.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401900" y="1310027"/>
            <a:ext cx="146134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Function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2320369">
            <a:off x="13600206" y="-3533673"/>
            <a:ext cx="10343361" cy="912474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023658" y="1814852"/>
            <a:ext cx="707442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Baloo"/>
              </a:rPr>
              <a:t> Testing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875994" y="1028700"/>
          <a:ext cx="12693549" cy="9086850"/>
        </p:xfrm>
        <a:graphic>
          <a:graphicData uri="http://schemas.openxmlformats.org/drawingml/2006/table">
            <a:tbl>
              <a:tblPr/>
              <a:tblGrid>
                <a:gridCol w="2883899"/>
                <a:gridCol w="9809650"/>
              </a:tblGrid>
              <a:tr h="107129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</a:rPr>
                        <a:t>Specification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777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Register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 input : </a:t>
                      </a: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Email Address (valid email format), Password, First name, Last name, Birthday, Gender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Admin input: Email Address (valid email format), Password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Hash the password using bcrypt one-way hashing algorithm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Store information in a user database.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Success: Display success message, redirect to login page.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Failure: Display error message (invalid input, ..)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777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Fogot password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 Input: </a:t>
                      </a: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user's email address.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Email Lookup: The function shall search the user database for an account associated with the provided email address.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The system sends a verification OTP code.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User input new password and OTP code to reset password.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Success: Display success message, redirect to login page.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Failure: Display error message, keep user on verify page.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401900" y="1310027"/>
            <a:ext cx="146134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Function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2320369">
            <a:off x="13600206" y="-3533673"/>
            <a:ext cx="10343361" cy="912474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023658" y="1814852"/>
            <a:ext cx="707442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Baloo"/>
              </a:rPr>
              <a:t> Testing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49384" y="1028700"/>
          <a:ext cx="12693549" cy="6081491"/>
        </p:xfrm>
        <a:graphic>
          <a:graphicData uri="http://schemas.openxmlformats.org/drawingml/2006/table">
            <a:tbl>
              <a:tblPr/>
              <a:tblGrid>
                <a:gridCol w="2836277"/>
                <a:gridCol w="9857272"/>
              </a:tblGrid>
              <a:tr h="107352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</a:rPr>
                        <a:t>Specification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431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CRUD client and user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The CRUD function will cover the following operations: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Create: Add new records to the database.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Read: Retrieve existing records from the database.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Update: Modify existing records in the database.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Delete: Remove records from the database.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365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Logout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Invalidate the login token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Delete the token from local storage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Log out the user account on all clients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401900" y="1310027"/>
            <a:ext cx="146134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Function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1807" y="4057112"/>
            <a:ext cx="944438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Demo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61116" y="1028700"/>
            <a:ext cx="13195652" cy="8439719"/>
          </a:xfrm>
          <a:custGeom>
            <a:avLst/>
            <a:gdLst/>
            <a:ahLst/>
            <a:cxnLst/>
            <a:rect r="r" b="b" t="t" l="l"/>
            <a:pathLst>
              <a:path h="8439719" w="13195652">
                <a:moveTo>
                  <a:pt x="0" y="0"/>
                </a:moveTo>
                <a:lnTo>
                  <a:pt x="13195652" y="0"/>
                </a:lnTo>
                <a:lnTo>
                  <a:pt x="13195652" y="8439719"/>
                </a:lnTo>
                <a:lnTo>
                  <a:pt x="0" y="8439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86399" y="241032"/>
            <a:ext cx="6407357" cy="41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604">
                <a:solidFill>
                  <a:srgbClr val="000000"/>
                </a:solidFill>
                <a:latin typeface="Baloo"/>
              </a:rPr>
              <a:t>Single Sign On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0">
            <a:off x="14955704" y="7197948"/>
            <a:ext cx="3468258" cy="308905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64034" b="46739"/>
          <a:stretch>
            <a:fillRect/>
          </a:stretch>
        </p:blipFill>
        <p:spPr>
          <a:xfrm flipH="true" flipV="false" rot="-5400000">
            <a:off x="1041561" y="-1041561"/>
            <a:ext cx="4331879" cy="6415001"/>
          </a:xfrm>
          <a:prstGeom prst="rect">
            <a:avLst/>
          </a:prstGeom>
        </p:spPr>
      </p:pic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2550626" y="2798990"/>
          <a:ext cx="13186747" cy="6099665"/>
        </p:xfrm>
        <a:graphic>
          <a:graphicData uri="http://schemas.openxmlformats.org/drawingml/2006/table">
            <a:tbl>
              <a:tblPr/>
              <a:tblGrid>
                <a:gridCol w="4030024"/>
                <a:gridCol w="9156723"/>
              </a:tblGrid>
              <a:tr h="309592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Arimo"/>
                        </a:rPr>
                        <a:t>Hoang Thanh Lam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Technology Research and Exploration (IAM, OAuth2, OpenID Connect, ... )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Code Front-end (ReactJS)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Slide presentation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0373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Arimo"/>
                        </a:rPr>
                        <a:t>Duong Xuan Bach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Technology Research and Exploration (OAuth2, OpenID Connect , ... )</a:t>
                      </a:r>
                      <a:endParaRPr lang="en-US" sz="1100"/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Code Back-end (Java Spring Boot)</a:t>
                      </a:r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Write documentation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5731663" y="523240"/>
            <a:ext cx="6634758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 Bold"/>
              </a:rPr>
              <a:t>Assignment Table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1016799">
            <a:off x="11395422" y="-1558769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40589" y="827783"/>
            <a:ext cx="5362043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Result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557737" y="676679"/>
            <a:ext cx="12098571" cy="6140578"/>
            <a:chOff x="0" y="0"/>
            <a:chExt cx="16131427" cy="818743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519937"/>
              <a:ext cx="16131427" cy="6667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8" indent="-323849" lvl="1">
                <a:lnSpc>
                  <a:spcPts val="4499"/>
                </a:lnSpc>
                <a:buAutoNum type="arabicPeriod" startAt="1"/>
              </a:pPr>
              <a:r>
                <a:rPr lang="en-US" sz="2999" spc="44">
                  <a:solidFill>
                    <a:srgbClr val="FFFAEF"/>
                  </a:solidFill>
                  <a:latin typeface="Clear Sans"/>
                </a:rPr>
                <a:t>Develop user identity and access: SSO </a:t>
              </a:r>
              <a:r>
                <a:rPr lang="en-US" sz="2999" spc="44">
                  <a:solidFill>
                    <a:srgbClr val="FFFAEF"/>
                  </a:solidFill>
                  <a:latin typeface="Clear Sans"/>
                </a:rPr>
                <a:t>login page, support new user registration, reset password, user information page to display basic user information.</a:t>
              </a:r>
            </a:p>
            <a:p>
              <a:pPr algn="l" marL="647698" indent="-323849" lvl="1">
                <a:lnSpc>
                  <a:spcPts val="4499"/>
                </a:lnSpc>
                <a:buAutoNum type="arabicPeriod" startAt="1"/>
              </a:pPr>
              <a:r>
                <a:rPr lang="en-US" sz="2999" spc="44">
                  <a:solidFill>
                    <a:srgbClr val="FFFAEF"/>
                  </a:solidFill>
                  <a:latin typeface="Clear Sans"/>
                </a:rPr>
                <a:t>Develop a Portal for other services to register to use SSO, manage service authentication and statistic, Admin portal to configure system and service.</a:t>
              </a:r>
            </a:p>
            <a:p>
              <a:pPr algn="l" marL="647698" indent="-323849" lvl="1">
                <a:lnSpc>
                  <a:spcPts val="4499"/>
                </a:lnSpc>
                <a:buAutoNum type="arabicPeriod" startAt="1"/>
              </a:pPr>
              <a:r>
                <a:rPr lang="en-US" sz="2999" spc="44">
                  <a:solidFill>
                    <a:srgbClr val="FFFAEF"/>
                  </a:solidFill>
                  <a:latin typeface="Clear Sans"/>
                </a:rPr>
                <a:t>Provide API and workflow for other Web service integration</a:t>
              </a:r>
            </a:p>
            <a:p>
              <a:pPr algn="l" marL="647698" indent="-323849" lvl="1">
                <a:lnSpc>
                  <a:spcPts val="4499"/>
                </a:lnSpc>
                <a:buAutoNum type="arabicPeriod" startAt="1"/>
              </a:pPr>
              <a:r>
                <a:rPr lang="en-US" sz="2999" spc="44">
                  <a:solidFill>
                    <a:srgbClr val="FFFAEF"/>
                  </a:solidFill>
                  <a:latin typeface="Clear Sans"/>
                </a:rPr>
                <a:t>Support Two-factor authentication</a:t>
              </a:r>
            </a:p>
            <a:p>
              <a:pPr algn="l">
                <a:lnSpc>
                  <a:spcPts val="449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334711" y="-57150"/>
              <a:ext cx="2340570" cy="1064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5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FFFAEF"/>
                  </a:solidFill>
                  <a:latin typeface="Clear Sans Bold"/>
                </a:rPr>
                <a:t>Finish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57737" y="6718920"/>
            <a:ext cx="12098571" cy="2218690"/>
            <a:chOff x="0" y="0"/>
            <a:chExt cx="16131427" cy="295825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34711" y="-57150"/>
              <a:ext cx="3254177" cy="1064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5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FFFAEF"/>
                  </a:solidFill>
                  <a:latin typeface="Clear Sans Bold"/>
                </a:rPr>
                <a:t>Unfinish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506008"/>
              <a:ext cx="16131427" cy="14522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8" indent="-323849" lvl="1">
                <a:lnSpc>
                  <a:spcPts val="4529"/>
                </a:lnSpc>
                <a:buAutoNum type="arabicPeriod" startAt="1"/>
              </a:pPr>
              <a:r>
                <a:rPr lang="en-US" sz="2999">
                  <a:solidFill>
                    <a:srgbClr val="FFFAEF"/>
                  </a:solidFill>
                  <a:latin typeface="Clear Sans"/>
                </a:rPr>
                <a:t>Package and delivery the system in container format</a:t>
              </a:r>
            </a:p>
            <a:p>
              <a:pPr algn="l" marL="647698" indent="-323849" lvl="1">
                <a:lnSpc>
                  <a:spcPts val="4529"/>
                </a:lnSpc>
                <a:buAutoNum type="arabicPeriod" startAt="1"/>
              </a:pPr>
              <a:r>
                <a:rPr lang="en-US" sz="2999">
                  <a:solidFill>
                    <a:srgbClr val="FFFAEF"/>
                  </a:solidFill>
                  <a:latin typeface="Clear Sans"/>
                </a:rPr>
                <a:t>Send OTP via email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25938" y="514350"/>
            <a:ext cx="6436125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>
                <a:solidFill>
                  <a:srgbClr val="000000"/>
                </a:solidFill>
                <a:latin typeface="Baloo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25432"/>
            <a:ext cx="16530402" cy="8161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System has implemented basic requirements but still has limitations that need improvement.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System can be improved by supporting more Authorization Grant Type, more authentication factor like OTP via SMS, biometric,... More type of clients can be registered to integrate with system.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Packaging the system in container format for broader deployment.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70477" t="23497" r="0" b="0"/>
          <a:stretch>
            <a:fillRect/>
          </a:stretch>
        </p:blipFill>
        <p:spPr>
          <a:xfrm flipH="true" flipV="false" rot="-5400000">
            <a:off x="14078300" y="6077300"/>
            <a:ext cx="2344348" cy="607505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1988290" cy="1770899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7408585">
            <a:off x="4499355" y="-533795"/>
            <a:ext cx="9289290" cy="1036981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421807" y="4061081"/>
            <a:ext cx="9444385" cy="2164839"/>
            <a:chOff x="0" y="0"/>
            <a:chExt cx="12592514" cy="288645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4233"/>
              <a:ext cx="12592514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Baloo"/>
                </a:rPr>
                <a:t>Thanks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91127"/>
              <a:ext cx="12592514" cy="6614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2"/>
                </a:lnSpc>
              </a:pPr>
              <a:r>
                <a:rPr lang="en-US" sz="3125">
                  <a:solidFill>
                    <a:srgbClr val="000000"/>
                  </a:solidFill>
                  <a:latin typeface="Clear Sans"/>
                </a:rPr>
                <a:t>Do you have any questions?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2320369">
            <a:off x="11716879" y="2860634"/>
            <a:ext cx="10343361" cy="912474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040285" y="3798965"/>
            <a:ext cx="707442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Baloo"/>
              </a:rPr>
              <a:t>Timeline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49384" y="1028700"/>
          <a:ext cx="9290901" cy="7814067"/>
        </p:xfrm>
        <a:graphic>
          <a:graphicData uri="http://schemas.openxmlformats.org/drawingml/2006/table">
            <a:tbl>
              <a:tblPr/>
              <a:tblGrid>
                <a:gridCol w="2839408"/>
                <a:gridCol w="6451493"/>
              </a:tblGrid>
              <a:tr h="107202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Arimo"/>
                        </a:rPr>
                        <a:t>Task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9266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Arimo"/>
                        </a:rPr>
                        <a:t>1 week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Research, read documentation 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Planing idea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2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Arimo"/>
                        </a:rPr>
                        <a:t>2 weeks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Design Database</a:t>
                      </a:r>
                      <a:endParaRPr lang="en-US" sz="1100"/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Design Web Service Architecture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866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Arimo"/>
                        </a:rPr>
                        <a:t>2 weeks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Setup environment</a:t>
                      </a:r>
                      <a:endParaRPr lang="en-US" sz="1100"/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Choose technology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95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Arimo"/>
                        </a:rPr>
                        <a:t>2 weeks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Development and Implementation</a:t>
                      </a:r>
                      <a:endParaRPr lang="en-US" sz="1100"/>
                    </a:p>
                    <a:p>
                      <a:pPr algn="l" marL="539749" indent="-269875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</a:rPr>
                        <a:t>Testing and Fixing bug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709230" y="1310027"/>
            <a:ext cx="84668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Time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626461" y="676679"/>
            <a:ext cx="5362043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Outline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63443" y="1461539"/>
            <a:ext cx="5087567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FFFAEF"/>
                </a:solidFill>
                <a:latin typeface="Baloo"/>
              </a:rPr>
              <a:t> 1. Problems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63443" y="2750524"/>
            <a:ext cx="5774497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FFFAEF"/>
                </a:solidFill>
                <a:latin typeface="Baloo"/>
              </a:rPr>
              <a:t>2. Background knowledge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63443" y="4042114"/>
            <a:ext cx="5362331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FFFAEF"/>
                </a:solidFill>
                <a:latin typeface="Baloo"/>
              </a:rPr>
              <a:t>3.  Current 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63443" y="5329894"/>
            <a:ext cx="6644259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FFFAEF"/>
                </a:solidFill>
                <a:latin typeface="Baloo"/>
              </a:rPr>
              <a:t>4.  Implementation and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63443" y="6617674"/>
            <a:ext cx="5362331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FFFAEF"/>
                </a:solidFill>
                <a:latin typeface="Baloo"/>
              </a:rPr>
              <a:t>5.  Result Demo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8937396">
            <a:off x="9016543" y="5833035"/>
            <a:ext cx="8964268" cy="8506586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-776060">
            <a:off x="12219516" y="-1981356"/>
            <a:ext cx="8338090" cy="7254138"/>
          </a:xfrm>
          <a:custGeom>
            <a:avLst/>
            <a:gdLst/>
            <a:ahLst/>
            <a:cxnLst/>
            <a:rect r="r" b="b" t="t" l="l"/>
            <a:pathLst>
              <a:path h="7254138" w="8338090">
                <a:moveTo>
                  <a:pt x="0" y="0"/>
                </a:moveTo>
                <a:lnTo>
                  <a:pt x="8338090" y="0"/>
                </a:lnTo>
                <a:lnTo>
                  <a:pt x="8338090" y="7254138"/>
                </a:lnTo>
                <a:lnTo>
                  <a:pt x="0" y="72541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10172854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Problems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3866217"/>
            <a:ext cx="8532468" cy="3815777"/>
            <a:chOff x="0" y="0"/>
            <a:chExt cx="11376624" cy="508770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11376624" cy="9967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109"/>
                </a:lnSpc>
              </a:pPr>
              <a:r>
                <a:rPr lang="en-US" sz="4699">
                  <a:solidFill>
                    <a:srgbClr val="000000"/>
                  </a:solidFill>
                  <a:latin typeface="Baloo"/>
                </a:rPr>
                <a:t>Overview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259287"/>
              <a:ext cx="11376624" cy="44244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26109" indent="-313054" lvl="1">
                <a:lnSpc>
                  <a:spcPts val="3769"/>
                </a:lnSpc>
                <a:buFont typeface="Arial"/>
                <a:buChar char="•"/>
              </a:pPr>
              <a:r>
                <a:rPr lang="en-US" sz="2899">
                  <a:solidFill>
                    <a:srgbClr val="000000"/>
                  </a:solidFill>
                  <a:latin typeface="Clear Sans"/>
                </a:rPr>
                <a:t>Managing and securing user identities and access.</a:t>
              </a:r>
            </a:p>
            <a:p>
              <a:pPr algn="l" marL="626109" indent="-313054" lvl="1">
                <a:lnSpc>
                  <a:spcPts val="3769"/>
                </a:lnSpc>
                <a:buFont typeface="Arial"/>
                <a:buChar char="•"/>
              </a:pPr>
              <a:r>
                <a:rPr lang="en-US" sz="2899">
                  <a:solidFill>
                    <a:srgbClr val="000000"/>
                  </a:solidFill>
                  <a:latin typeface="Clear Sans"/>
                </a:rPr>
                <a:t>Users have too many accounts and passwords to remember each time they access a website.</a:t>
              </a:r>
            </a:p>
            <a:p>
              <a:pPr algn="l" marL="626109" indent="-313054" lvl="1">
                <a:lnSpc>
                  <a:spcPts val="3769"/>
                </a:lnSpc>
                <a:buFont typeface="Arial"/>
                <a:buChar char="•"/>
              </a:pPr>
              <a:r>
                <a:rPr lang="en-US" sz="2899">
                  <a:solidFill>
                    <a:srgbClr val="000000"/>
                  </a:solidFill>
                  <a:latin typeface="Clear Sans"/>
                </a:rPr>
                <a:t>Security risk: Without the additional layer of verification provided by 2FA, a user's online accounts are generally less secure.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100830" y="2400300"/>
            <a:ext cx="7522474" cy="7240382"/>
          </a:xfrm>
          <a:custGeom>
            <a:avLst/>
            <a:gdLst/>
            <a:ahLst/>
            <a:cxnLst/>
            <a:rect r="r" b="b" t="t" l="l"/>
            <a:pathLst>
              <a:path h="7240382" w="7522474">
                <a:moveTo>
                  <a:pt x="0" y="0"/>
                </a:moveTo>
                <a:lnTo>
                  <a:pt x="7522474" y="0"/>
                </a:lnTo>
                <a:lnTo>
                  <a:pt x="7522474" y="7240382"/>
                </a:lnTo>
                <a:lnTo>
                  <a:pt x="0" y="72403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57295" y="3676447"/>
            <a:ext cx="4409545" cy="4645346"/>
          </a:xfrm>
          <a:custGeom>
            <a:avLst/>
            <a:gdLst/>
            <a:ahLst/>
            <a:cxnLst/>
            <a:rect r="r" b="b" t="t" l="l"/>
            <a:pathLst>
              <a:path h="4645346" w="4409545">
                <a:moveTo>
                  <a:pt x="0" y="0"/>
                </a:moveTo>
                <a:lnTo>
                  <a:pt x="4409544" y="0"/>
                </a:lnTo>
                <a:lnTo>
                  <a:pt x="4409544" y="4645346"/>
                </a:lnTo>
                <a:lnTo>
                  <a:pt x="0" y="46453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0855" t="0" r="-19572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922822"/>
            <a:ext cx="6436125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Baloo"/>
              </a:rPr>
              <a:t>Background knowledge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464825" y="418643"/>
            <a:ext cx="9932542" cy="3771803"/>
            <a:chOff x="0" y="0"/>
            <a:chExt cx="13243389" cy="5029071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3243389" cy="5029071"/>
              <a:chOff x="0" y="0"/>
              <a:chExt cx="4706079" cy="1787096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706079" cy="1787096"/>
              </a:xfrm>
              <a:custGeom>
                <a:avLst/>
                <a:gdLst/>
                <a:ahLst/>
                <a:cxnLst/>
                <a:rect r="r" b="b" t="t" l="l"/>
                <a:pathLst>
                  <a:path h="1787096" w="4706079">
                    <a:moveTo>
                      <a:pt x="4581618" y="1787096"/>
                    </a:moveTo>
                    <a:lnTo>
                      <a:pt x="124460" y="1787096"/>
                    </a:lnTo>
                    <a:cubicBezTo>
                      <a:pt x="55880" y="1787096"/>
                      <a:pt x="0" y="1731216"/>
                      <a:pt x="0" y="1662636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581619" y="0"/>
                    </a:lnTo>
                    <a:cubicBezTo>
                      <a:pt x="4650199" y="0"/>
                      <a:pt x="4706079" y="55880"/>
                      <a:pt x="4706079" y="124460"/>
                    </a:cubicBezTo>
                    <a:lnTo>
                      <a:pt x="4706079" y="1662636"/>
                    </a:lnTo>
                    <a:cubicBezTo>
                      <a:pt x="4706079" y="1731216"/>
                      <a:pt x="4650199" y="1787096"/>
                      <a:pt x="4581619" y="1787096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856368" y="259398"/>
              <a:ext cx="1128338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Web/Web </a:t>
              </a:r>
              <a:r>
                <a:rPr lang="en-US" sz="3600">
                  <a:solidFill>
                    <a:srgbClr val="000000"/>
                  </a:solidFill>
                  <a:latin typeface="Baloo"/>
                </a:rPr>
                <a:t>Service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56368" y="1343636"/>
              <a:ext cx="11530653" cy="3328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0543" indent="-275272" lvl="1">
                <a:lnSpc>
                  <a:spcPts val="3314"/>
                </a:lnSpc>
                <a:buFont typeface="Arial"/>
                <a:buChar char="•"/>
              </a:pPr>
              <a:r>
                <a:rPr lang="en-US" sz="2549">
                  <a:solidFill>
                    <a:srgbClr val="000000"/>
                  </a:solidFill>
                  <a:latin typeface="Clear Sans"/>
                </a:rPr>
                <a:t>The web relies on a client-server model where web browsers (clients) request information from web servers.</a:t>
              </a:r>
            </a:p>
            <a:p>
              <a:pPr algn="l" marL="550543" indent="-275272" lvl="1">
                <a:lnSpc>
                  <a:spcPts val="3314"/>
                </a:lnSpc>
                <a:buFont typeface="Arial"/>
                <a:buChar char="•"/>
              </a:pPr>
              <a:r>
                <a:rPr lang="en-US" sz="2549">
                  <a:solidFill>
                    <a:srgbClr val="000000"/>
                  </a:solidFill>
                  <a:latin typeface="Clear Sans"/>
                </a:rPr>
                <a:t>Web services allowing applications to communicate directly, exchanging data using standardized protocols like SOAP or REST APIs.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64825" y="4600022"/>
            <a:ext cx="9932542" cy="2618200"/>
            <a:chOff x="0" y="0"/>
            <a:chExt cx="13243389" cy="3490933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3243389" cy="3490933"/>
              <a:chOff x="0" y="0"/>
              <a:chExt cx="4706079" cy="124051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706079" cy="1240514"/>
              </a:xfrm>
              <a:custGeom>
                <a:avLst/>
                <a:gdLst/>
                <a:ahLst/>
                <a:cxnLst/>
                <a:rect r="r" b="b" t="t" l="l"/>
                <a:pathLst>
                  <a:path h="1240514" w="4706079">
                    <a:moveTo>
                      <a:pt x="4581618" y="1240514"/>
                    </a:moveTo>
                    <a:lnTo>
                      <a:pt x="124460" y="1240514"/>
                    </a:lnTo>
                    <a:cubicBezTo>
                      <a:pt x="55880" y="1240514"/>
                      <a:pt x="0" y="1184634"/>
                      <a:pt x="0" y="1116054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581619" y="0"/>
                    </a:lnTo>
                    <a:cubicBezTo>
                      <a:pt x="4650199" y="0"/>
                      <a:pt x="4706079" y="55880"/>
                      <a:pt x="4706079" y="124460"/>
                    </a:cubicBezTo>
                    <a:lnTo>
                      <a:pt x="4706079" y="1116054"/>
                    </a:lnTo>
                    <a:cubicBezTo>
                      <a:pt x="4706079" y="1184634"/>
                      <a:pt x="4650199" y="1240514"/>
                      <a:pt x="4581619" y="1240514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856368" y="259398"/>
              <a:ext cx="1128338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Programing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856368" y="1343636"/>
              <a:ext cx="11530653" cy="16518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5940" indent="-277970" lvl="1">
                <a:lnSpc>
                  <a:spcPts val="3347"/>
                </a:lnSpc>
                <a:buFont typeface="Arial"/>
                <a:buChar char="•"/>
              </a:pPr>
              <a:r>
                <a:rPr lang="en-US" sz="2574">
                  <a:solidFill>
                    <a:srgbClr val="000000"/>
                  </a:solidFill>
                  <a:latin typeface="Clear Sans"/>
                </a:rPr>
                <a:t>FrontEnd</a:t>
              </a:r>
            </a:p>
            <a:p>
              <a:pPr algn="l" marL="555940" indent="-277970" lvl="1">
                <a:lnSpc>
                  <a:spcPts val="3347"/>
                </a:lnSpc>
                <a:buFont typeface="Arial"/>
                <a:buChar char="•"/>
              </a:pPr>
              <a:r>
                <a:rPr lang="en-US" sz="2574">
                  <a:solidFill>
                    <a:srgbClr val="000000"/>
                  </a:solidFill>
                  <a:latin typeface="Clear Sans"/>
                </a:rPr>
                <a:t>BackEnd</a:t>
              </a:r>
            </a:p>
            <a:p>
              <a:pPr algn="l" marL="555940" indent="-277970" lvl="1">
                <a:lnSpc>
                  <a:spcPts val="3347"/>
                </a:lnSpc>
                <a:buFont typeface="Arial"/>
                <a:buChar char="•"/>
              </a:pPr>
              <a:r>
                <a:rPr lang="en-US" sz="2574">
                  <a:solidFill>
                    <a:srgbClr val="000000"/>
                  </a:solidFill>
                  <a:latin typeface="Clear Sans"/>
                </a:rPr>
                <a:t>Database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464825" y="7627666"/>
            <a:ext cx="9932542" cy="2199100"/>
            <a:chOff x="0" y="0"/>
            <a:chExt cx="13243389" cy="293213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3243389" cy="2932133"/>
              <a:chOff x="0" y="0"/>
              <a:chExt cx="4706079" cy="1041942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706079" cy="1041943"/>
              </a:xfrm>
              <a:custGeom>
                <a:avLst/>
                <a:gdLst/>
                <a:ahLst/>
                <a:cxnLst/>
                <a:rect r="r" b="b" t="t" l="l"/>
                <a:pathLst>
                  <a:path h="1041943" w="4706079">
                    <a:moveTo>
                      <a:pt x="4581618" y="1041942"/>
                    </a:moveTo>
                    <a:lnTo>
                      <a:pt x="124460" y="1041942"/>
                    </a:lnTo>
                    <a:cubicBezTo>
                      <a:pt x="55880" y="1041942"/>
                      <a:pt x="0" y="986062"/>
                      <a:pt x="0" y="91748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581619" y="0"/>
                    </a:lnTo>
                    <a:cubicBezTo>
                      <a:pt x="4650199" y="0"/>
                      <a:pt x="4706079" y="55880"/>
                      <a:pt x="4706079" y="124460"/>
                    </a:cubicBezTo>
                    <a:lnTo>
                      <a:pt x="4706079" y="917482"/>
                    </a:lnTo>
                    <a:cubicBezTo>
                      <a:pt x="4706079" y="986062"/>
                      <a:pt x="4650199" y="1041943"/>
                      <a:pt x="4581619" y="1041943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56368" y="259398"/>
              <a:ext cx="1128338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Authentication, Authorization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856368" y="1343636"/>
              <a:ext cx="11530653" cy="10930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5940" indent="-277970" lvl="1">
                <a:lnSpc>
                  <a:spcPts val="3347"/>
                </a:lnSpc>
                <a:buFont typeface="Arial"/>
                <a:buChar char="•"/>
              </a:pPr>
              <a:r>
                <a:rPr lang="en-US" sz="2574">
                  <a:solidFill>
                    <a:srgbClr val="000000"/>
                  </a:solidFill>
                  <a:latin typeface="Clear Sans"/>
                </a:rPr>
                <a:t>Protocols: OAuth2, OpenID Connect, SAML 2.0</a:t>
              </a:r>
            </a:p>
            <a:p>
              <a:pPr algn="l" marL="555940" indent="-277970" lvl="1">
                <a:lnSpc>
                  <a:spcPts val="3347"/>
                </a:lnSpc>
                <a:buFont typeface="Arial"/>
                <a:buChar char="•"/>
              </a:pPr>
              <a:r>
                <a:rPr lang="en-US" sz="2574">
                  <a:solidFill>
                    <a:srgbClr val="000000"/>
                  </a:solidFill>
                  <a:latin typeface="Clear Sans"/>
                </a:rPr>
                <a:t>Open sources: IdentityServer, Key Kloak, OWASP SSO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25938" y="514350"/>
            <a:ext cx="6436125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>
                <a:solidFill>
                  <a:srgbClr val="000000"/>
                </a:solidFill>
                <a:latin typeface="Baloo"/>
              </a:rPr>
              <a:t>Single Sign 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700297"/>
            <a:ext cx="16530402" cy="8161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An identity solution that allows multiple applications to use the same authentication session.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Pros:</a:t>
            </a:r>
          </a:p>
          <a:p>
            <a:pPr algn="l" marL="832691" indent="-416346" lvl="1">
              <a:lnSpc>
                <a:spcPts val="5013"/>
              </a:lnSpc>
              <a:buFont typeface="Arial"/>
              <a:buChar char="•"/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Simplifies credentials management.</a:t>
            </a:r>
          </a:p>
          <a:p>
            <a:pPr algn="l" marL="832691" indent="-416346" lvl="1">
              <a:lnSpc>
                <a:spcPts val="5013"/>
              </a:lnSpc>
              <a:buFont typeface="Arial"/>
              <a:buChar char="•"/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Eases the login process with multiple services.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Cons:</a:t>
            </a:r>
          </a:p>
          <a:p>
            <a:pPr algn="l" marL="832691" indent="-416346" lvl="1">
              <a:lnSpc>
                <a:spcPts val="5013"/>
              </a:lnSpc>
              <a:buFont typeface="Arial"/>
              <a:buChar char="•"/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When the SSO provider is down, all applications can be unaccessible.</a:t>
            </a:r>
          </a:p>
          <a:p>
            <a:pPr algn="l" marL="832691" indent="-416346" lvl="1">
              <a:lnSpc>
                <a:spcPts val="5013"/>
              </a:lnSpc>
              <a:buFont typeface="Arial"/>
              <a:buChar char="•"/>
            </a:pPr>
            <a:r>
              <a:rPr lang="en-US" sz="3856">
                <a:solidFill>
                  <a:srgbClr val="000000"/>
                </a:solidFill>
                <a:latin typeface="Clear Sans"/>
              </a:rPr>
              <a:t>Stealing SSO credentials give a hacker access to all related systems.</a:t>
            </a:r>
          </a:p>
          <a:p>
            <a:pPr algn="l">
              <a:lnSpc>
                <a:spcPts val="5013"/>
              </a:lnSpc>
            </a:pPr>
          </a:p>
          <a:p>
            <a:pPr algn="l">
              <a:lnSpc>
                <a:spcPts val="5013"/>
              </a:lnSpc>
            </a:pPr>
            <a:r>
              <a:rPr lang="en-US" sz="3856">
                <a:solidFill>
                  <a:srgbClr val="000000"/>
                </a:solidFill>
                <a:latin typeface="Clear Sans Bold"/>
              </a:rPr>
              <a:t>=&gt; Two-factor authentication</a:t>
            </a:r>
          </a:p>
          <a:p>
            <a:pPr algn="l">
              <a:lnSpc>
                <a:spcPts val="5013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70477" t="23497" r="0" b="0"/>
          <a:stretch>
            <a:fillRect/>
          </a:stretch>
        </p:blipFill>
        <p:spPr>
          <a:xfrm flipH="true" flipV="false" rot="-5400000">
            <a:off x="14078300" y="6077300"/>
            <a:ext cx="2344348" cy="607505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1988290" cy="17708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00297"/>
            <a:ext cx="16896933" cy="7760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Authentication method required to use two authentication factors to perform authentication.</a:t>
            </a: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Authentication factors: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Username and Password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OTP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QR Code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Biometrics</a:t>
            </a:r>
          </a:p>
          <a:p>
            <a:pPr algn="l" marL="851154" indent="-425577" lvl="1">
              <a:lnSpc>
                <a:spcPts val="5125"/>
              </a:lnSpc>
              <a:buFont typeface="Arial"/>
              <a:buChar char="•"/>
            </a:pPr>
            <a:r>
              <a:rPr lang="en-US" sz="3942">
                <a:solidFill>
                  <a:srgbClr val="000000"/>
                </a:solidFill>
                <a:latin typeface="Clear Sans"/>
              </a:rPr>
              <a:t>...</a:t>
            </a: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</a:p>
          <a:p>
            <a:pPr algn="l">
              <a:lnSpc>
                <a:spcPts val="5125"/>
              </a:lnSpc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70477" t="23497" r="0" b="0"/>
          <a:stretch>
            <a:fillRect/>
          </a:stretch>
        </p:blipFill>
        <p:spPr>
          <a:xfrm flipH="true" flipV="false" rot="-5400000">
            <a:off x="14078300" y="6077300"/>
            <a:ext cx="2344348" cy="60750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1988290" cy="1770899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0367015" y="3336849"/>
            <a:ext cx="2432968" cy="2432968"/>
          </a:xfrm>
          <a:custGeom>
            <a:avLst/>
            <a:gdLst/>
            <a:ahLst/>
            <a:cxnLst/>
            <a:rect r="r" b="b" t="t" l="l"/>
            <a:pathLst>
              <a:path h="2432968" w="2432968">
                <a:moveTo>
                  <a:pt x="0" y="0"/>
                </a:moveTo>
                <a:lnTo>
                  <a:pt x="2432969" y="0"/>
                </a:lnTo>
                <a:lnTo>
                  <a:pt x="2432969" y="2432969"/>
                </a:lnTo>
                <a:lnTo>
                  <a:pt x="0" y="24329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87846" y="3336849"/>
            <a:ext cx="2025004" cy="2025004"/>
          </a:xfrm>
          <a:custGeom>
            <a:avLst/>
            <a:gdLst/>
            <a:ahLst/>
            <a:cxnLst/>
            <a:rect r="r" b="b" t="t" l="l"/>
            <a:pathLst>
              <a:path h="2025004" w="2025004">
                <a:moveTo>
                  <a:pt x="0" y="0"/>
                </a:moveTo>
                <a:lnTo>
                  <a:pt x="2025004" y="0"/>
                </a:lnTo>
                <a:lnTo>
                  <a:pt x="2025004" y="2025005"/>
                </a:lnTo>
                <a:lnTo>
                  <a:pt x="0" y="20250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41388" y="6335496"/>
            <a:ext cx="2058596" cy="2058596"/>
          </a:xfrm>
          <a:custGeom>
            <a:avLst/>
            <a:gdLst/>
            <a:ahLst/>
            <a:cxnLst/>
            <a:rect r="r" b="b" t="t" l="l"/>
            <a:pathLst>
              <a:path h="2058596" w="2058596">
                <a:moveTo>
                  <a:pt x="0" y="0"/>
                </a:moveTo>
                <a:lnTo>
                  <a:pt x="2058596" y="0"/>
                </a:lnTo>
                <a:lnTo>
                  <a:pt x="2058596" y="2058596"/>
                </a:lnTo>
                <a:lnTo>
                  <a:pt x="0" y="20585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943768" y="6516409"/>
            <a:ext cx="1669082" cy="1696769"/>
          </a:xfrm>
          <a:custGeom>
            <a:avLst/>
            <a:gdLst/>
            <a:ahLst/>
            <a:cxnLst/>
            <a:rect r="r" b="b" t="t" l="l"/>
            <a:pathLst>
              <a:path h="1696769" w="1669082">
                <a:moveTo>
                  <a:pt x="0" y="0"/>
                </a:moveTo>
                <a:lnTo>
                  <a:pt x="1669082" y="0"/>
                </a:lnTo>
                <a:lnTo>
                  <a:pt x="1669082" y="1696770"/>
                </a:lnTo>
                <a:lnTo>
                  <a:pt x="0" y="16967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053" r="0" b="-105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98361" y="528638"/>
            <a:ext cx="11152112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>
                <a:solidFill>
                  <a:srgbClr val="000000"/>
                </a:solidFill>
                <a:latin typeface="Baloo"/>
              </a:rPr>
              <a:t>Two-factor authentication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DAGGPfcqWbE</dc:identifier>
  <dcterms:modified xsi:type="dcterms:W3CDTF">2011-08-01T06:04:30Z</dcterms:modified>
  <cp:revision>1</cp:revision>
  <dc:title>Slide thuyết trình pj SRV</dc:title>
</cp:coreProperties>
</file>

<file path=docProps/thumbnail.jpeg>
</file>